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810" r:id="rId1"/>
  </p:sldMasterIdLst>
  <p:notesMasterIdLst>
    <p:notesMasterId r:id="rId21"/>
  </p:notesMasterIdLst>
  <p:sldIdLst>
    <p:sldId id="1899" r:id="rId2"/>
    <p:sldId id="1627" r:id="rId3"/>
    <p:sldId id="1897" r:id="rId4"/>
    <p:sldId id="1900" r:id="rId5"/>
    <p:sldId id="1898" r:id="rId6"/>
    <p:sldId id="1778" r:id="rId7"/>
    <p:sldId id="1684" r:id="rId8"/>
    <p:sldId id="282" r:id="rId9"/>
    <p:sldId id="287" r:id="rId10"/>
    <p:sldId id="288" r:id="rId11"/>
    <p:sldId id="289" r:id="rId12"/>
    <p:sldId id="1795" r:id="rId13"/>
    <p:sldId id="290" r:id="rId14"/>
    <p:sldId id="299" r:id="rId15"/>
    <p:sldId id="291" r:id="rId16"/>
    <p:sldId id="292" r:id="rId17"/>
    <p:sldId id="1896" r:id="rId18"/>
    <p:sldId id="1895" r:id="rId19"/>
    <p:sldId id="1790" r:id="rId2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C3DD"/>
    <a:srgbClr val="F5C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E8414-AEF4-4C52-8F29-6A423F2EAB8F}" v="37" dt="2023-08-31T18:30:57.9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3" autoAdjust="0"/>
    <p:restoredTop sz="86629" autoAdjust="0"/>
  </p:normalViewPr>
  <p:slideViewPr>
    <p:cSldViewPr snapToGrid="0">
      <p:cViewPr varScale="1">
        <p:scale>
          <a:sx n="135" d="100"/>
          <a:sy n="135" d="100"/>
        </p:scale>
        <p:origin x="1672" y="168"/>
      </p:cViewPr>
      <p:guideLst/>
    </p:cSldViewPr>
  </p:slideViewPr>
  <p:outlineViewPr>
    <p:cViewPr>
      <p:scale>
        <a:sx n="33" d="100"/>
        <a:sy n="33" d="100"/>
      </p:scale>
      <p:origin x="0" y="-453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46376-457B-4E40-BE2F-99259E1A8F2E}" type="datetimeFigureOut">
              <a:rPr lang="en-US" smtClean="0"/>
              <a:t>12/8/23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04F8E-88E9-481C-A2B3-C92BCE611E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633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0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12/8/23 7:41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78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a build slide.</a:t>
            </a:r>
          </a:p>
          <a:p>
            <a:r>
              <a:rPr lang="en-US" dirty="0"/>
              <a:t>Use the animated build to show how the order of statement processing is different from the order in which the clauses appear in the statement – this has some implications for the way queries are written, so bear it in mind as we progress through the course.</a:t>
            </a:r>
          </a:p>
          <a:p>
            <a:r>
              <a:rPr lang="en-US" dirty="0"/>
              <a:t>We'll explore each of the clauses shown in the example, starting with SELECT…FROM and adding clauses as the course progresses.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548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hosted lab environment provided by the lab hosting provider.</a:t>
            </a:r>
          </a:p>
          <a:p>
            <a:r>
              <a:rPr lang="en-US" dirty="0"/>
              <a:t>The lab instructions are also in GitHub at https://microsoftlearning.github.io/dp-080-Transact-SQL/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01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slide animation to reveal the correct answers.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81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4601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905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60942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7542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195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39646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6184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6207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160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9883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7437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282526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556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94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5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91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43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2810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218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1957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157069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10999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3600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113326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449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886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31927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7006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009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website screenshot here or click or tap 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22865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80283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07346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91598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734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76550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58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1436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883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56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734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794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08149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10017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54401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8574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2021734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1353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-Intro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Placeholder 8" descr="Remote attendees participating in a Microsoft Teams Room (MTR) meeting while people in the conference room are viewing attendees in Gallery View on the front of room monitors​. ">
            <a:extLst>
              <a:ext uri="{FF2B5EF4-FFF2-40B4-BE49-F238E27FC236}">
                <a16:creationId xmlns:a16="http://schemas.microsoft.com/office/drawing/2014/main" id="{52246ABC-CD2B-AD84-9C67-DFE64BEAE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253" r="24737" b="548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19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97125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1467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59868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73262F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FFB3BB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FF5C39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73391D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FFA38B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0078D4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2A446F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8DC8E8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Blue Black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091F2C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702573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CD9BCF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Neutral Gray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E8E6DF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F4364C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C73ECC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6465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1" r:id="rId1"/>
    <p:sldLayoutId id="2147484812" r:id="rId2"/>
    <p:sldLayoutId id="2147484813" r:id="rId3"/>
    <p:sldLayoutId id="2147484814" r:id="rId4"/>
    <p:sldLayoutId id="2147484815" r:id="rId5"/>
    <p:sldLayoutId id="2147484816" r:id="rId6"/>
    <p:sldLayoutId id="2147484817" r:id="rId7"/>
    <p:sldLayoutId id="2147484818" r:id="rId8"/>
    <p:sldLayoutId id="2147484819" r:id="rId9"/>
    <p:sldLayoutId id="2147484820" r:id="rId10"/>
    <p:sldLayoutId id="2147484821" r:id="rId11"/>
    <p:sldLayoutId id="2147484822" r:id="rId12"/>
    <p:sldLayoutId id="2147484823" r:id="rId13"/>
    <p:sldLayoutId id="2147484824" r:id="rId14"/>
    <p:sldLayoutId id="2147484825" r:id="rId15"/>
    <p:sldLayoutId id="2147484826" r:id="rId16"/>
    <p:sldLayoutId id="2147484827" r:id="rId17"/>
    <p:sldLayoutId id="2147484828" r:id="rId18"/>
    <p:sldLayoutId id="2147484829" r:id="rId19"/>
    <p:sldLayoutId id="2147484830" r:id="rId20"/>
    <p:sldLayoutId id="2147484831" r:id="rId21"/>
    <p:sldLayoutId id="2147484832" r:id="rId22"/>
    <p:sldLayoutId id="2147484833" r:id="rId23"/>
    <p:sldLayoutId id="2147484834" r:id="rId24"/>
    <p:sldLayoutId id="2147484835" r:id="rId25"/>
    <p:sldLayoutId id="2147484836" r:id="rId26"/>
    <p:sldLayoutId id="2147484837" r:id="rId27"/>
    <p:sldLayoutId id="2147484838" r:id="rId28"/>
    <p:sldLayoutId id="2147484839" r:id="rId29"/>
    <p:sldLayoutId id="2147484840" r:id="rId30"/>
    <p:sldLayoutId id="2147484841" r:id="rId31"/>
    <p:sldLayoutId id="2147484842" r:id="rId32"/>
    <p:sldLayoutId id="2147484843" r:id="rId33"/>
    <p:sldLayoutId id="2147484844" r:id="rId34"/>
    <p:sldLayoutId id="2147484845" r:id="rId35"/>
    <p:sldLayoutId id="2147484846" r:id="rId36"/>
    <p:sldLayoutId id="2147484847" r:id="rId37"/>
    <p:sldLayoutId id="2147484848" r:id="rId38"/>
    <p:sldLayoutId id="2147484849" r:id="rId39"/>
    <p:sldLayoutId id="2147484850" r:id="rId40"/>
    <p:sldLayoutId id="2147484851" r:id="rId41"/>
    <p:sldLayoutId id="2147484852" r:id="rId42"/>
    <p:sldLayoutId id="2147484853" r:id="rId43"/>
    <p:sldLayoutId id="2147484854" r:id="rId44"/>
    <p:sldLayoutId id="2147484855" r:id="rId45"/>
    <p:sldLayoutId id="2147484856" r:id="rId46"/>
    <p:sldLayoutId id="2147484857" r:id="rId47"/>
    <p:sldLayoutId id="2147484858" r:id="rId48"/>
    <p:sldLayoutId id="2147484859" r:id="rId49"/>
    <p:sldLayoutId id="2147484860" r:id="rId50"/>
    <p:sldLayoutId id="2147484861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b8zvndqHc0" TargetMode="External"/><Relationship Id="rId2" Type="http://schemas.openxmlformats.org/officeDocument/2006/relationships/slideLayout" Target="../slideLayouts/slideLayout50.xml"/><Relationship Id="rId1" Type="http://schemas.openxmlformats.org/officeDocument/2006/relationships/video" Target="https://www.youtube.com/embed/ob8zvndqHc0?feature=oembed" TargetMode="External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F4nnzmiam8" TargetMode="External"/><Relationship Id="rId2" Type="http://schemas.openxmlformats.org/officeDocument/2006/relationships/slideLayout" Target="../slideLayouts/slideLayout50.xml"/><Relationship Id="rId1" Type="http://schemas.openxmlformats.org/officeDocument/2006/relationships/video" Target="https://www.youtube.com/embed/PF4nnzmiam8?feature=oembed" TargetMode="Externa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1E317-7368-EEF1-05E6-B68BA3C9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984885"/>
          </a:xfrm>
        </p:spPr>
        <p:txBody>
          <a:bodyPr/>
          <a:lstStyle/>
          <a:p>
            <a:r>
              <a:rPr lang="en-US" dirty="0"/>
              <a:t>Please See Me Today before leaving: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CF3C9-011E-398F-DD02-705760DB16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2548390"/>
          </a:xfrm>
        </p:spPr>
        <p:txBody>
          <a:bodyPr/>
          <a:lstStyle/>
          <a:p>
            <a:r>
              <a:rPr lang="en-US" sz="3600" dirty="0" err="1"/>
              <a:t>Jaeyoung</a:t>
            </a:r>
            <a:endParaRPr lang="en-US" sz="3600" dirty="0"/>
          </a:p>
          <a:p>
            <a:r>
              <a:rPr lang="en-US" sz="3600" dirty="0"/>
              <a:t>Swati</a:t>
            </a:r>
          </a:p>
          <a:p>
            <a:r>
              <a:rPr lang="en-US" sz="3600" dirty="0" err="1"/>
              <a:t>Yihang</a:t>
            </a:r>
            <a:endParaRPr lang="en-US" sz="3600" dirty="0"/>
          </a:p>
          <a:p>
            <a:r>
              <a:rPr lang="en-US" sz="3600" dirty="0" err="1"/>
              <a:t>Saadmann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9064760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Schemas and object names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325DC-D22E-2408-BEF7-12945180E9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93BF0A-840C-4863-8EB7-21131B27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152766"/>
            <a:ext cx="12192000" cy="3444634"/>
            <a:chOff x="0" y="1152766"/>
            <a:chExt cx="12192000" cy="344463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86DFCA6-226F-713A-D50D-F2081AF92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52766"/>
              <a:ext cx="12192000" cy="344463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C73ECC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D281013-1F32-2E8C-3453-2EE50FC51775}"/>
                </a:ext>
              </a:extLst>
            </p:cNvPr>
            <p:cNvSpPr/>
            <p:nvPr/>
          </p:nvSpPr>
          <p:spPr>
            <a:xfrm>
              <a:off x="3042052" y="1799303"/>
              <a:ext cx="2852418" cy="2151559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Sales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7A592D7-DB33-EF98-1F9F-DBDC8D47D219}"/>
                </a:ext>
              </a:extLst>
            </p:cNvPr>
            <p:cNvGrpSpPr/>
            <p:nvPr/>
          </p:nvGrpSpPr>
          <p:grpSpPr>
            <a:xfrm>
              <a:off x="3202308" y="2204655"/>
              <a:ext cx="1237887" cy="660409"/>
              <a:chOff x="4139381" y="5392992"/>
              <a:chExt cx="788782" cy="594853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97C14-22FE-0DEE-A7D9-F4343EDD9DC5}"/>
                  </a:ext>
                </a:extLst>
              </p:cNvPr>
              <p:cNvSpPr/>
              <p:nvPr/>
            </p:nvSpPr>
            <p:spPr>
              <a:xfrm>
                <a:off x="4139381" y="5392992"/>
                <a:ext cx="788782" cy="594853"/>
              </a:xfrm>
              <a:prstGeom prst="rect">
                <a:avLst/>
              </a:prstGeom>
              <a:solidFill>
                <a:srgbClr val="243A5E"/>
              </a:solidFill>
              <a:ln w="10795" cap="flat" cmpd="sng" algn="ctr">
                <a:solidFill>
                  <a:srgbClr val="243A5E">
                    <a:shade val="50000"/>
                  </a:srgbClr>
                </a:solidFill>
                <a:prstDash val="solid"/>
              </a:ln>
              <a:effectLst/>
            </p:spPr>
            <p:txBody>
              <a:bodyPr tIns="0" rtlCol="0" anchor="t" anchorCtr="0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Order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7967176-81C7-4120-C194-B1C40DE7BDEA}"/>
                  </a:ext>
                </a:extLst>
              </p:cNvPr>
              <p:cNvSpPr/>
              <p:nvPr/>
            </p:nvSpPr>
            <p:spPr>
              <a:xfrm>
                <a:off x="4139381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DDD82EC-2A90-0197-3CE9-92C21B2E66EB}"/>
                  </a:ext>
                </a:extLst>
              </p:cNvPr>
              <p:cNvSpPr/>
              <p:nvPr/>
            </p:nvSpPr>
            <p:spPr>
              <a:xfrm>
                <a:off x="4522839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81" name="TextBox 21">
              <a:extLst>
                <a:ext uri="{FF2B5EF4-FFF2-40B4-BE49-F238E27FC236}">
                  <a16:creationId xmlns:a16="http://schemas.microsoft.com/office/drawing/2014/main" id="{D5076B19-8135-EDCC-95D8-FAE4D7D74F43}"/>
                </a:ext>
              </a:extLst>
            </p:cNvPr>
            <p:cNvSpPr txBox="1"/>
            <p:nvPr/>
          </p:nvSpPr>
          <p:spPr>
            <a:xfrm>
              <a:off x="1200957" y="2183827"/>
              <a:ext cx="115275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Sales.Order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C84E6C0-06E2-08B5-D7DA-F1E2F4EB1660}"/>
                </a:ext>
              </a:extLst>
            </p:cNvPr>
            <p:cNvCxnSpPr>
              <a:cxnSpLocks/>
            </p:cNvCxnSpPr>
            <p:nvPr/>
          </p:nvCxnSpPr>
          <p:spPr>
            <a:xfrm>
              <a:off x="2466975" y="2322326"/>
              <a:ext cx="708234" cy="0"/>
            </a:xfrm>
            <a:prstGeom prst="straightConnector1">
              <a:avLst/>
            </a:prstGeom>
            <a:noFill/>
            <a:ln w="22225" cap="flat" cmpd="sng" algn="ctr">
              <a:solidFill>
                <a:schemeClr val="bg1">
                  <a:lumMod val="50000"/>
                </a:schemeClr>
              </a:solidFill>
              <a:prstDash val="solid"/>
              <a:tailEnd type="triangle" w="lg" len="med"/>
            </a:ln>
            <a:effectLst/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E5F5AAB-342B-9775-2293-E4AA6A196593}"/>
                </a:ext>
              </a:extLst>
            </p:cNvPr>
            <p:cNvGrpSpPr/>
            <p:nvPr/>
          </p:nvGrpSpPr>
          <p:grpSpPr>
            <a:xfrm>
              <a:off x="4458226" y="3111344"/>
              <a:ext cx="1266562" cy="660409"/>
              <a:chOff x="4139381" y="5392992"/>
              <a:chExt cx="788782" cy="594853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DB29EBF-484B-6CC8-519E-E81E170A5701}"/>
                  </a:ext>
                </a:extLst>
              </p:cNvPr>
              <p:cNvSpPr/>
              <p:nvPr/>
            </p:nvSpPr>
            <p:spPr>
              <a:xfrm>
                <a:off x="4139381" y="5392992"/>
                <a:ext cx="788782" cy="594853"/>
              </a:xfrm>
              <a:prstGeom prst="rect">
                <a:avLst/>
              </a:prstGeom>
              <a:solidFill>
                <a:srgbClr val="243A5E"/>
              </a:solidFill>
              <a:ln w="10795" cap="flat" cmpd="sng" algn="ctr">
                <a:solidFill>
                  <a:srgbClr val="243A5E">
                    <a:shade val="50000"/>
                  </a:srgbClr>
                </a:solidFill>
                <a:prstDash val="solid"/>
              </a:ln>
              <a:effectLst/>
            </p:spPr>
            <p:txBody>
              <a:bodyPr tIns="0" rtlCol="0" anchor="t" anchorCtr="0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Customer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E1F5843-7E41-16AF-D3B6-389191A753B5}"/>
                  </a:ext>
                </a:extLst>
              </p:cNvPr>
              <p:cNvSpPr/>
              <p:nvPr/>
            </p:nvSpPr>
            <p:spPr>
              <a:xfrm>
                <a:off x="4139381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4247061-B08B-A635-E6BC-646CB23DC7D5}"/>
                  </a:ext>
                </a:extLst>
              </p:cNvPr>
              <p:cNvSpPr/>
              <p:nvPr/>
            </p:nvSpPr>
            <p:spPr>
              <a:xfrm>
                <a:off x="4522839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79" name="TextBox 22">
              <a:extLst>
                <a:ext uri="{FF2B5EF4-FFF2-40B4-BE49-F238E27FC236}">
                  <a16:creationId xmlns:a16="http://schemas.microsoft.com/office/drawing/2014/main" id="{A82EB761-2E4A-E200-8E5B-26C84410D644}"/>
                </a:ext>
              </a:extLst>
            </p:cNvPr>
            <p:cNvSpPr txBox="1"/>
            <p:nvPr/>
          </p:nvSpPr>
          <p:spPr>
            <a:xfrm>
              <a:off x="808605" y="3118897"/>
              <a:ext cx="1545103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Sales.Customer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C36770B-4F2B-BEDE-6FCF-2C96C576D6B1}"/>
                </a:ext>
              </a:extLst>
            </p:cNvPr>
            <p:cNvCxnSpPr>
              <a:cxnSpLocks/>
            </p:cNvCxnSpPr>
            <p:nvPr/>
          </p:nvCxnSpPr>
          <p:spPr>
            <a:xfrm>
              <a:off x="2457450" y="3257396"/>
              <a:ext cx="1966071" cy="0"/>
            </a:xfrm>
            <a:prstGeom prst="straightConnector1">
              <a:avLst/>
            </a:prstGeom>
            <a:noFill/>
            <a:ln w="22225" cap="flat" cmpd="sng" algn="ctr">
              <a:solidFill>
                <a:schemeClr val="bg1">
                  <a:lumMod val="50000"/>
                </a:schemeClr>
              </a:solidFill>
              <a:prstDash val="solid"/>
              <a:tailEnd type="triangle" w="lg" len="med"/>
            </a:ln>
            <a:effectLst/>
          </p:spPr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A3DED78-0221-7368-5BE6-CA9A33153A69}"/>
                </a:ext>
              </a:extLst>
            </p:cNvPr>
            <p:cNvSpPr>
              <a:spLocks/>
            </p:cNvSpPr>
            <p:nvPr/>
          </p:nvSpPr>
          <p:spPr>
            <a:xfrm>
              <a:off x="6297529" y="1799303"/>
              <a:ext cx="2852418" cy="2151559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Production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D8E0-3397-4173-DCDA-3DE12BEEEA9D}"/>
                </a:ext>
              </a:extLst>
            </p:cNvPr>
            <p:cNvGrpSpPr/>
            <p:nvPr/>
          </p:nvGrpSpPr>
          <p:grpSpPr>
            <a:xfrm>
              <a:off x="6457785" y="2204655"/>
              <a:ext cx="1237887" cy="660409"/>
              <a:chOff x="4139381" y="5392992"/>
              <a:chExt cx="788782" cy="594853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0450B05D-893B-5333-6E48-097623C3DF7B}"/>
                  </a:ext>
                </a:extLst>
              </p:cNvPr>
              <p:cNvSpPr/>
              <p:nvPr/>
            </p:nvSpPr>
            <p:spPr>
              <a:xfrm>
                <a:off x="4139381" y="5392992"/>
                <a:ext cx="788782" cy="594853"/>
              </a:xfrm>
              <a:prstGeom prst="rect">
                <a:avLst/>
              </a:prstGeom>
              <a:solidFill>
                <a:srgbClr val="243A5E"/>
              </a:solidFill>
              <a:ln w="10795" cap="flat" cmpd="sng" algn="ctr">
                <a:solidFill>
                  <a:srgbClr val="243A5E">
                    <a:shade val="50000"/>
                  </a:srgbClr>
                </a:solidFill>
                <a:prstDash val="solid"/>
              </a:ln>
              <a:effectLst/>
            </p:spPr>
            <p:txBody>
              <a:bodyPr tIns="0" rtlCol="0" anchor="t" anchorCtr="0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Product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B5698CFD-211F-2C23-FE55-9D9922DFA10A}"/>
                  </a:ext>
                </a:extLst>
              </p:cNvPr>
              <p:cNvSpPr/>
              <p:nvPr/>
            </p:nvSpPr>
            <p:spPr>
              <a:xfrm>
                <a:off x="4139381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36CC510-418F-99DB-13CB-B8AE50E2AA6E}"/>
                  </a:ext>
                </a:extLst>
              </p:cNvPr>
              <p:cNvSpPr/>
              <p:nvPr/>
            </p:nvSpPr>
            <p:spPr>
              <a:xfrm>
                <a:off x="4522839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77" name="TextBox 23">
              <a:extLst>
                <a:ext uri="{FF2B5EF4-FFF2-40B4-BE49-F238E27FC236}">
                  <a16:creationId xmlns:a16="http://schemas.microsoft.com/office/drawing/2014/main" id="{8F563D3E-041E-9DC9-E58C-FA73A2557A14}"/>
                </a:ext>
              </a:extLst>
            </p:cNvPr>
            <p:cNvSpPr txBox="1"/>
            <p:nvPr/>
          </p:nvSpPr>
          <p:spPr>
            <a:xfrm>
              <a:off x="9784983" y="2206684"/>
              <a:ext cx="195765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Production.Product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D4A6FB8-E11E-82E3-014A-35C99A56EB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7950" y="2345183"/>
              <a:ext cx="1943100" cy="0"/>
            </a:xfrm>
            <a:prstGeom prst="straightConnector1">
              <a:avLst/>
            </a:prstGeom>
            <a:noFill/>
            <a:ln w="22225" cap="flat" cmpd="sng" algn="ctr">
              <a:solidFill>
                <a:schemeClr val="bg1">
                  <a:lumMod val="50000"/>
                </a:schemeClr>
              </a:solidFill>
              <a:prstDash val="solid"/>
              <a:tailEnd type="triangle" w="lg" len="med"/>
            </a:ln>
            <a:effectLst/>
          </p:spPr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CBE88C6-C9EF-B418-D38D-FA69D027F7CD}"/>
                </a:ext>
              </a:extLst>
            </p:cNvPr>
            <p:cNvGrpSpPr/>
            <p:nvPr/>
          </p:nvGrpSpPr>
          <p:grpSpPr>
            <a:xfrm>
              <a:off x="7742378" y="3111344"/>
              <a:ext cx="1237887" cy="660409"/>
              <a:chOff x="4139381" y="5392992"/>
              <a:chExt cx="788782" cy="594853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28DB626-398B-F958-063E-5754F9115378}"/>
                  </a:ext>
                </a:extLst>
              </p:cNvPr>
              <p:cNvSpPr/>
              <p:nvPr/>
            </p:nvSpPr>
            <p:spPr>
              <a:xfrm>
                <a:off x="4139381" y="5392992"/>
                <a:ext cx="788782" cy="594853"/>
              </a:xfrm>
              <a:prstGeom prst="rect">
                <a:avLst/>
              </a:prstGeom>
              <a:solidFill>
                <a:srgbClr val="243A5E"/>
              </a:solidFill>
              <a:ln w="10795" cap="flat" cmpd="sng" algn="ctr">
                <a:solidFill>
                  <a:srgbClr val="243A5E">
                    <a:shade val="50000"/>
                  </a:srgbClr>
                </a:solidFill>
                <a:prstDash val="solid"/>
              </a:ln>
              <a:effectLst/>
            </p:spPr>
            <p:txBody>
              <a:bodyPr tIns="0" rtlCol="0" anchor="t" anchorCtr="0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Order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61389C0-09CF-B76E-7E44-BD828B4B54B2}"/>
                  </a:ext>
                </a:extLst>
              </p:cNvPr>
              <p:cNvSpPr/>
              <p:nvPr/>
            </p:nvSpPr>
            <p:spPr>
              <a:xfrm>
                <a:off x="4139381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849E4C7-8697-16B8-F9B7-DCDAE7696EBA}"/>
                  </a:ext>
                </a:extLst>
              </p:cNvPr>
              <p:cNvSpPr/>
              <p:nvPr/>
            </p:nvSpPr>
            <p:spPr>
              <a:xfrm>
                <a:off x="4522839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75" name="TextBox 24">
              <a:extLst>
                <a:ext uri="{FF2B5EF4-FFF2-40B4-BE49-F238E27FC236}">
                  <a16:creationId xmlns:a16="http://schemas.microsoft.com/office/drawing/2014/main" id="{4EBFF452-BFFE-A7B9-6055-7D48A79F8A7A}"/>
                </a:ext>
              </a:extLst>
            </p:cNvPr>
            <p:cNvSpPr txBox="1"/>
            <p:nvPr/>
          </p:nvSpPr>
          <p:spPr>
            <a:xfrm>
              <a:off x="9784983" y="3116439"/>
              <a:ext cx="175246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Production.Order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C522F10-6BCA-D148-FF76-20B3796C7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40590" y="3254939"/>
              <a:ext cx="636810" cy="0"/>
            </a:xfrm>
            <a:prstGeom prst="straightConnector1">
              <a:avLst/>
            </a:prstGeom>
            <a:noFill/>
            <a:ln w="22225" cap="flat" cmpd="sng" algn="ctr">
              <a:solidFill>
                <a:schemeClr val="bg1">
                  <a:lumMod val="50000"/>
                </a:schemeClr>
              </a:solidFill>
              <a:prstDash val="solid"/>
              <a:tailEnd type="triangle" w="lg" len="med"/>
            </a:ln>
            <a:effectLst/>
          </p:spPr>
        </p:cxnSp>
      </p:grp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4B644E8D-DA83-1A10-9F3F-7F746FCFEB1C}"/>
              </a:ext>
            </a:extLst>
          </p:cNvPr>
          <p:cNvSpPr txBox="1">
            <a:spLocks/>
          </p:cNvSpPr>
          <p:nvPr/>
        </p:nvSpPr>
        <p:spPr>
          <a:xfrm>
            <a:off x="584199" y="4813923"/>
            <a:ext cx="11011601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Schemas are namespaces for database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14A-D086-42CD-3C8A-178608E753F3}"/>
              </a:ext>
            </a:extLst>
          </p:cNvPr>
          <p:cNvSpPr txBox="1"/>
          <p:nvPr/>
        </p:nvSpPr>
        <p:spPr>
          <a:xfrm>
            <a:off x="584199" y="5276667"/>
            <a:ext cx="5731592" cy="5693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28600" indent="-228600"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GB" sz="1600" dirty="0"/>
              <a:t>Fully-qualified names:</a:t>
            </a:r>
          </a:p>
          <a:p>
            <a:pPr marL="228600" lvl="1">
              <a:spcBef>
                <a:spcPts val="0"/>
              </a:spcBef>
              <a:spcAft>
                <a:spcPts val="400"/>
              </a:spcAft>
              <a:buSzPct val="90000"/>
            </a:pPr>
            <a:r>
              <a:rPr lang="en-GB" sz="1600" dirty="0"/>
              <a:t>[</a:t>
            </a:r>
            <a:r>
              <a:rPr lang="en-GB" sz="1600" i="1" dirty="0"/>
              <a:t>server_name</a:t>
            </a:r>
            <a:r>
              <a:rPr lang="en-GB" sz="1600" dirty="0"/>
              <a:t>.][</a:t>
            </a:r>
            <a:r>
              <a:rPr lang="en-GB" sz="1600" i="1" dirty="0"/>
              <a:t>database_name</a:t>
            </a:r>
            <a:r>
              <a:rPr lang="en-GB" sz="1600" dirty="0"/>
              <a:t>.][</a:t>
            </a:r>
            <a:r>
              <a:rPr lang="en-GB" sz="1600" i="1" dirty="0"/>
              <a:t>schema_name</a:t>
            </a:r>
            <a:r>
              <a:rPr lang="en-GB" sz="1600" dirty="0"/>
              <a:t>.]</a:t>
            </a:r>
            <a:r>
              <a:rPr lang="en-GB" sz="1600" i="1" dirty="0"/>
              <a:t>object_name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64EA10-2404-C147-F489-A6215000E4F1}"/>
              </a:ext>
            </a:extLst>
          </p:cNvPr>
          <p:cNvSpPr txBox="1"/>
          <p:nvPr/>
        </p:nvSpPr>
        <p:spPr>
          <a:xfrm>
            <a:off x="6667500" y="5276667"/>
            <a:ext cx="4928300" cy="8156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28600" indent="-228600"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GB" sz="1600" dirty="0"/>
              <a:t>Within database context, best practice is to include schema name:</a:t>
            </a:r>
          </a:p>
          <a:p>
            <a:pPr marL="228600" lvl="1">
              <a:spcBef>
                <a:spcPts val="0"/>
              </a:spcBef>
              <a:spcAft>
                <a:spcPts val="400"/>
              </a:spcAft>
              <a:buSzPct val="90000"/>
            </a:pPr>
            <a:r>
              <a:rPr lang="en-GB" sz="1600" i="1" dirty="0"/>
              <a:t>schema_name</a:t>
            </a:r>
            <a:r>
              <a:rPr lang="en-GB" sz="1600" dirty="0"/>
              <a:t>.</a:t>
            </a:r>
            <a:r>
              <a:rPr lang="en-GB" sz="1600" i="1" dirty="0"/>
              <a:t>object_name</a:t>
            </a:r>
          </a:p>
        </p:txBody>
      </p:sp>
    </p:spTree>
    <p:extLst>
      <p:ext uri="{BB962C8B-B14F-4D97-AF65-F5344CB8AC3E}">
        <p14:creationId xmlns:p14="http://schemas.microsoft.com/office/powerpoint/2010/main" val="16217341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SQL statement types</a:t>
            </a:r>
          </a:p>
        </p:txBody>
      </p:sp>
      <p:graphicFrame>
        <p:nvGraphicFramePr>
          <p:cNvPr id="8" name="Content Placeholder 14">
            <a:extLst>
              <a:ext uri="{FF2B5EF4-FFF2-40B4-BE49-F238E27FC236}">
                <a16:creationId xmlns:a16="http://schemas.microsoft.com/office/drawing/2014/main" id="{36A148FD-2360-F737-8CD3-2F8EC94B3C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2884408"/>
              </p:ext>
            </p:extLst>
          </p:nvPr>
        </p:nvGraphicFramePr>
        <p:xfrm>
          <a:off x="584198" y="1723255"/>
          <a:ext cx="11011602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0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r>
                        <a:rPr lang="en-GB" sz="2200" dirty="0">
                          <a:solidFill>
                            <a:schemeClr val="tx1"/>
                          </a:solidFill>
                          <a:latin typeface="+mj-lt"/>
                        </a:rPr>
                        <a:t>Data Manipulation Language (DML)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dirty="0">
                          <a:solidFill>
                            <a:schemeClr val="tx1"/>
                          </a:solidFill>
                          <a:latin typeface="+mj-lt"/>
                        </a:rPr>
                        <a:t>Data Definition Language (DDL)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dirty="0">
                          <a:solidFill>
                            <a:schemeClr val="tx1"/>
                          </a:solidFill>
                          <a:latin typeface="+mj-lt"/>
                        </a:rPr>
                        <a:t>Data Control Language (DCL)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Statements for querying and modifying data:</a:t>
                      </a:r>
                    </a:p>
                    <a:p>
                      <a:pPr marL="285750" indent="-2222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SELECT</a:t>
                      </a:r>
                    </a:p>
                    <a:p>
                      <a:pPr marL="285750" indent="-2222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INSERT</a:t>
                      </a:r>
                    </a:p>
                    <a:p>
                      <a:pPr marL="285750" indent="-2222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UPDATE</a:t>
                      </a:r>
                    </a:p>
                    <a:p>
                      <a:pPr marL="285750" indent="-2222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DELETE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Statements for defining</a:t>
                      </a:r>
                      <a:r>
                        <a:rPr lang="en-GB" sz="1800" baseline="0" dirty="0">
                          <a:solidFill>
                            <a:sysClr val="windowText" lastClr="000000"/>
                          </a:solidFill>
                        </a:rPr>
                        <a:t> database objects: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CREATE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ALTER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Statements for assigning security permissions: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GRANT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REVOKE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DENY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ounded Rectangular Callout 15">
            <a:extLst>
              <a:ext uri="{FF2B5EF4-FFF2-40B4-BE49-F238E27FC236}">
                <a16:creationId xmlns:a16="http://schemas.microsoft.com/office/drawing/2014/main" id="{AD8DC4E8-6A18-B604-5ECC-DBB1F870B2EB}"/>
              </a:ext>
            </a:extLst>
          </p:cNvPr>
          <p:cNvSpPr/>
          <p:nvPr/>
        </p:nvSpPr>
        <p:spPr>
          <a:xfrm>
            <a:off x="2931243" y="4982920"/>
            <a:ext cx="2377357" cy="655880"/>
          </a:xfrm>
          <a:prstGeom prst="wedgeRoundRectCallout">
            <a:avLst>
              <a:gd name="adj1" fmla="val -87289"/>
              <a:gd name="adj2" fmla="val -262976"/>
              <a:gd name="adj3" fmla="val 16667"/>
            </a:avLst>
          </a:prstGeom>
          <a:ln w="1905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dirty="0"/>
              <a:t>Focus of this course</a:t>
            </a:r>
          </a:p>
        </p:txBody>
      </p:sp>
    </p:spTree>
    <p:extLst>
      <p:ext uri="{BB962C8B-B14F-4D97-AF65-F5344CB8AC3E}">
        <p14:creationId xmlns:p14="http://schemas.microsoft.com/office/powerpoint/2010/main" val="6844745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813447"/>
            <a:ext cx="6345239" cy="1231106"/>
          </a:xfrm>
        </p:spPr>
        <p:txBody>
          <a:bodyPr/>
          <a:lstStyle/>
          <a:p>
            <a:r>
              <a:rPr lang="en-US" dirty="0"/>
              <a:t>2: Using the SELECT statement</a:t>
            </a:r>
          </a:p>
        </p:txBody>
      </p:sp>
    </p:spTree>
    <p:extLst>
      <p:ext uri="{BB962C8B-B14F-4D97-AF65-F5344CB8AC3E}">
        <p14:creationId xmlns:p14="http://schemas.microsoft.com/office/powerpoint/2010/main" val="240615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2" y="585216"/>
            <a:ext cx="4313938" cy="492443"/>
          </a:xfrm>
        </p:spPr>
        <p:txBody>
          <a:bodyPr/>
          <a:lstStyle/>
          <a:p>
            <a:r>
              <a:rPr lang="en-GB" dirty="0"/>
              <a:t>The SELECT statement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8844" y="2125275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8844" y="2837046"/>
            <a:ext cx="92974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8844" y="3523417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8844" y="4222488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8844" y="4921559"/>
            <a:ext cx="13305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8844" y="5633330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6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694498"/>
              </p:ext>
            </p:extLst>
          </p:nvPr>
        </p:nvGraphicFramePr>
        <p:xfrm>
          <a:off x="933450" y="1479855"/>
          <a:ext cx="4134742" cy="45720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7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2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179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+mj-lt"/>
                        </a:rPr>
                        <a:t>Element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+mj-lt"/>
                        </a:rPr>
                        <a:t>Expression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+mj-lt"/>
                        </a:rPr>
                        <a:t>Role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SELECT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&lt;select list&gt;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Defines which columns to return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FROM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&lt;table source&gt;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Defines table(s) to query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WHERE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&lt;search condition&gt;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Filters rows using a predicate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GROUP BY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&lt;group by list&gt;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Arranges rows by groups</a:t>
                      </a:r>
                      <a:endParaRPr lang="en-US" sz="1600" baseline="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HAVING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&lt;search condition&gt;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Filters groups using a predicate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ORDER BY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&lt;order by list&gt;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Sorts the output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44DEC-178B-C69F-0C77-3BC94F2581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0725" y="582613"/>
            <a:ext cx="5799138" cy="2339102"/>
          </a:xfrm>
          <a:solidFill>
            <a:srgbClr val="FFFFFF"/>
          </a:solidFill>
          <a:ln w="38100">
            <a:noFill/>
          </a:ln>
        </p:spPr>
        <p:txBody>
          <a:bodyPr lIns="91440" tIns="45720" rIns="91440" bIns="45720"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SELECT OrderDate, COUNT(OrderID) AS Orders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FROM Sales.SalesOrder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WHERE Status = 'Shipped'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GROUP BY OrderDate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HAVING COUNT(OrderID) &gt;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ORDER BY OrderDate DESC;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F8BFF43-5DA2-B306-C9D2-6331850BD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800725" y="582613"/>
            <a:ext cx="5799138" cy="2339102"/>
          </a:xfrm>
          <a:prstGeom prst="rect">
            <a:avLst/>
          </a:prstGeom>
          <a:noFill/>
          <a:ln w="38100">
            <a:solidFill>
              <a:srgbClr val="C73ECC"/>
            </a:solidFill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2F2F2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44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3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43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9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31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68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53526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3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FDC28B-82E6-54B8-CE3C-39B2059E24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6619875" cy="630238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Basic SELECT query </a:t>
            </a:r>
            <a:r>
              <a:rPr lang="en-US" dirty="0">
                <a:ln>
                  <a:noFill/>
                </a:ln>
                <a:solidFill>
                  <a:srgbClr val="FFFFFF"/>
                </a:solidFill>
              </a:rPr>
              <a:t>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xamples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39854-AB8D-2E97-E007-48DFD4D8E8CB}"/>
              </a:ext>
            </a:extLst>
          </p:cNvPr>
          <p:cNvSpPr txBox="1"/>
          <p:nvPr/>
        </p:nvSpPr>
        <p:spPr>
          <a:xfrm>
            <a:off x="579438" y="1244797"/>
            <a:ext cx="648062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2200" dirty="0">
                <a:latin typeface="+mj-lt"/>
              </a:rPr>
              <a:t>All columns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972D6C22-F695-C0EA-BD1C-58FC97904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1749481"/>
            <a:ext cx="11033123" cy="369332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anchor="ctr">
            <a:spAutoFit/>
          </a:bodyPr>
          <a:lstStyle/>
          <a:p>
            <a:pPr marL="0" marR="0" lvl="0" indent="0" defTabSz="45720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SELECT * FROM Production.Product;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1FC24-ED2E-0A52-E8D2-1B8B2E50E9D5}"/>
              </a:ext>
            </a:extLst>
          </p:cNvPr>
          <p:cNvSpPr txBox="1"/>
          <p:nvPr/>
        </p:nvSpPr>
        <p:spPr>
          <a:xfrm>
            <a:off x="579438" y="2650386"/>
            <a:ext cx="648062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2200" dirty="0">
                <a:latin typeface="+mj-lt"/>
              </a:rPr>
              <a:t>Specific columns</a:t>
            </a: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55BF1020-AFCE-EB7C-BF37-118E0F847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3122617"/>
            <a:ext cx="11033123" cy="723275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anchor="ctr">
            <a:spAutoFit/>
          </a:bodyPr>
          <a:lstStyle/>
          <a:p>
            <a:pPr marL="0" marR="0" lvl="0" indent="0" defTabSz="45720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SELECT Name, ListPrice</a:t>
            </a:r>
          </a:p>
          <a:p>
            <a:pPr marL="0" marR="0" lvl="0" indent="0" defTabSz="45720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FROM Production.Product;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4B0FE-0E69-F85C-28C3-80D4C5887914}"/>
              </a:ext>
            </a:extLst>
          </p:cNvPr>
          <p:cNvSpPr txBox="1"/>
          <p:nvPr/>
        </p:nvSpPr>
        <p:spPr>
          <a:xfrm>
            <a:off x="579438" y="4353178"/>
            <a:ext cx="648062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2200" dirty="0">
                <a:latin typeface="+mj-lt"/>
              </a:rPr>
              <a:t>Expressions and aliases</a:t>
            </a: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EF55A593-A302-25F6-7447-53C17EAE7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4820891"/>
            <a:ext cx="11033123" cy="723275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anchor="ctr">
            <a:spAutoFit/>
          </a:bodyPr>
          <a:lstStyle/>
          <a:p>
            <a:pPr marL="0" marR="0" lvl="0" indent="0" defTabSz="45720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SELECT Name AS Product, ListPrice * 0.9 AS SalePrice</a:t>
            </a:r>
          </a:p>
          <a:p>
            <a:pPr marL="0" marR="0" lvl="0" indent="0" defTabSz="45720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FROM Production.Product;</a:t>
            </a:r>
          </a:p>
        </p:txBody>
      </p:sp>
    </p:spTree>
    <p:extLst>
      <p:ext uri="{BB962C8B-B14F-4D97-AF65-F5344CB8AC3E}">
        <p14:creationId xmlns:p14="http://schemas.microsoft.com/office/powerpoint/2010/main" val="60586881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 types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6FEE4FB0-78D7-6597-AB35-03D2C65782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892284"/>
              </p:ext>
            </p:extLst>
          </p:nvPr>
        </p:nvGraphicFramePr>
        <p:xfrm>
          <a:off x="584199" y="1386766"/>
          <a:ext cx="11011602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1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8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87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Exact numeric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Approximate numeric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Character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Date/time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3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Binary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7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Other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tinyint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float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char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binary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cursor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smallint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real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varchar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varbinary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hierarchyid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text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datetime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image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sql_variant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bigint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nchar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datetime2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table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bit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nvarchar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smalldatetime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timestamp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decimal/numeric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ntext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datetimeoffset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uniqueidentifier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numeric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xml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money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geography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smallmoney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geometry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715282C-FA17-6DC4-F79B-86CA18DBC7A8}"/>
              </a:ext>
            </a:extLst>
          </p:cNvPr>
          <p:cNvSpPr txBox="1"/>
          <p:nvPr/>
        </p:nvSpPr>
        <p:spPr>
          <a:xfrm>
            <a:off x="584199" y="4893946"/>
            <a:ext cx="4273551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Compatible data types can be implicitly converted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E1632-90E5-6CF5-A518-B815A5C0B152}"/>
              </a:ext>
            </a:extLst>
          </p:cNvPr>
          <p:cNvSpPr txBox="1"/>
          <p:nvPr/>
        </p:nvSpPr>
        <p:spPr>
          <a:xfrm>
            <a:off x="5283200" y="4893946"/>
            <a:ext cx="6312601" cy="159017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Explicit conversion requires an explicit conversion function:</a:t>
            </a:r>
          </a:p>
          <a:p>
            <a:pPr lvl="1">
              <a:spcAft>
                <a:spcPts val="400"/>
              </a:spcAft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CAST / TRY_CAST</a:t>
            </a:r>
          </a:p>
          <a:p>
            <a:pPr lvl="1">
              <a:spcAft>
                <a:spcPts val="400"/>
              </a:spcAft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CONVERT / TRY_CONVERT</a:t>
            </a:r>
          </a:p>
          <a:p>
            <a:pPr lvl="1">
              <a:spcAft>
                <a:spcPts val="400"/>
              </a:spcAft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PARSE / TRY_PARSE</a:t>
            </a:r>
          </a:p>
          <a:p>
            <a:pPr lvl="1">
              <a:spcAft>
                <a:spcPts val="600"/>
              </a:spcAft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51951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835B44-333F-70E2-CFE8-EB292E809A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3454535" cy="630942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NULL values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ED43E4B-C1E4-0EE2-862A-89EFD7EA1B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083733"/>
            <a:ext cx="11020425" cy="433965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sz="1800" dirty="0">
                <a:solidFill>
                  <a:schemeClr val="tx1"/>
                </a:solidFill>
                <a:latin typeface="+mj-lt"/>
              </a:rPr>
              <a:t>NULL represents a </a:t>
            </a:r>
            <a:r>
              <a:rPr lang="en-GB" sz="1800" i="1" dirty="0">
                <a:solidFill>
                  <a:schemeClr val="tx1"/>
                </a:solidFill>
                <a:latin typeface="+mj-lt"/>
              </a:rPr>
              <a:t>missing</a:t>
            </a:r>
            <a:r>
              <a:rPr lang="en-GB" sz="1800" dirty="0">
                <a:solidFill>
                  <a:schemeClr val="tx1"/>
                </a:solidFill>
                <a:latin typeface="+mj-lt"/>
              </a:rPr>
              <a:t> or </a:t>
            </a:r>
            <a:r>
              <a:rPr lang="en-GB" sz="1800" i="1" dirty="0">
                <a:solidFill>
                  <a:schemeClr val="tx1"/>
                </a:solidFill>
                <a:latin typeface="+mj-lt"/>
              </a:rPr>
              <a:t>unknown</a:t>
            </a:r>
            <a:r>
              <a:rPr lang="en-GB" sz="1800" dirty="0">
                <a:solidFill>
                  <a:schemeClr val="tx1"/>
                </a:solidFill>
                <a:latin typeface="+mj-lt"/>
              </a:rPr>
              <a:t> value</a:t>
            </a:r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GB" sz="1800" dirty="0">
                <a:solidFill>
                  <a:schemeClr val="tx1"/>
                </a:solidFill>
                <a:latin typeface="+mj-lt"/>
              </a:rPr>
              <a:t>ANSI behaviour for NULL values:</a:t>
            </a:r>
          </a:p>
          <a:p>
            <a:pPr marL="285750" lvl="1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The result of any expression containing a NULL value is NULL</a:t>
            </a:r>
          </a:p>
          <a:p>
            <a:pPr marL="457200" lvl="2"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cs typeface="Courier New" panose="02070309020205020404" pitchFamily="49" charset="0"/>
              </a:rPr>
              <a:t>2 + NULL = NULL</a:t>
            </a:r>
          </a:p>
          <a:p>
            <a:pPr marL="457200" lvl="2">
              <a:spcBef>
                <a:spcPts val="0"/>
              </a:spcBef>
              <a:spcAft>
                <a:spcPts val="1200"/>
              </a:spcAft>
            </a:pPr>
            <a:r>
              <a:rPr lang="en-GB" sz="1600" b="1" dirty="0">
                <a:cs typeface="Courier New" panose="02070309020205020404" pitchFamily="49" charset="0"/>
              </a:rPr>
              <a:t>'MyString: ' + NULL = NULL</a:t>
            </a:r>
          </a:p>
          <a:p>
            <a:pPr marL="285750" lvl="1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Equality comparisons (=) always return false for NULL values, use IS NULL</a:t>
            </a:r>
          </a:p>
          <a:p>
            <a:pPr marL="457200" lvl="2"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cs typeface="Courier New" panose="02070309020205020404" pitchFamily="49" charset="0"/>
              </a:rPr>
              <a:t>NULL = NULL </a:t>
            </a:r>
            <a:r>
              <a:rPr lang="en-GB" sz="1600" dirty="0">
                <a:cs typeface="Courier New" panose="02070309020205020404" pitchFamily="49" charset="0"/>
              </a:rPr>
              <a:t>returns false</a:t>
            </a:r>
          </a:p>
          <a:p>
            <a:pPr marL="457200" lvl="2"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cs typeface="Courier New" panose="02070309020205020404" pitchFamily="49" charset="0"/>
              </a:rPr>
              <a:t>NULL IS NULL </a:t>
            </a:r>
            <a:r>
              <a:rPr lang="en-GB" sz="1600" dirty="0">
                <a:cs typeface="Courier New" panose="02070309020205020404" pitchFamily="49" charset="0"/>
              </a:rPr>
              <a:t>returns true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GB" sz="1800" dirty="0">
                <a:solidFill>
                  <a:schemeClr val="tx1"/>
                </a:solidFill>
                <a:latin typeface="+mj-lt"/>
              </a:rPr>
              <a:t>Useful functions: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b="1" dirty="0">
                <a:cs typeface="Courier New" panose="02070309020205020404" pitchFamily="49" charset="0"/>
              </a:rPr>
              <a:t>ISNULL(</a:t>
            </a:r>
            <a:r>
              <a:rPr lang="en-GB" b="1" i="1" dirty="0">
                <a:cs typeface="Courier New" panose="02070309020205020404" pitchFamily="49" charset="0"/>
              </a:rPr>
              <a:t>column/variable</a:t>
            </a:r>
            <a:r>
              <a:rPr lang="en-GB" b="1" dirty="0">
                <a:cs typeface="Courier New" panose="02070309020205020404" pitchFamily="49" charset="0"/>
              </a:rPr>
              <a:t>, </a:t>
            </a:r>
            <a:r>
              <a:rPr lang="en-GB" b="1" i="1" dirty="0">
                <a:cs typeface="Courier New" panose="02070309020205020404" pitchFamily="49" charset="0"/>
              </a:rPr>
              <a:t>value</a:t>
            </a:r>
            <a:r>
              <a:rPr lang="en-GB" b="1" dirty="0">
                <a:cs typeface="Courier New" panose="02070309020205020404" pitchFamily="49" charset="0"/>
              </a:rPr>
              <a:t>)</a:t>
            </a:r>
            <a:r>
              <a:rPr lang="en-GB" dirty="0"/>
              <a:t>: </a:t>
            </a:r>
            <a:r>
              <a:rPr lang="en-GB" dirty="0">
                <a:latin typeface="+mn-lt"/>
              </a:rPr>
              <a:t>Returns </a:t>
            </a:r>
            <a:r>
              <a:rPr lang="en-GB" i="1" dirty="0">
                <a:latin typeface="+mn-lt"/>
              </a:rPr>
              <a:t>value</a:t>
            </a:r>
            <a:r>
              <a:rPr lang="en-GB" dirty="0">
                <a:latin typeface="+mn-lt"/>
              </a:rPr>
              <a:t> if the column or variable is NULL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b="1" dirty="0">
                <a:cs typeface="Courier New" panose="02070309020205020404" pitchFamily="49" charset="0"/>
              </a:rPr>
              <a:t>NULLIF(</a:t>
            </a:r>
            <a:r>
              <a:rPr lang="en-GB" b="1" i="1" dirty="0">
                <a:cs typeface="Courier New" panose="02070309020205020404" pitchFamily="49" charset="0"/>
              </a:rPr>
              <a:t>column/variable</a:t>
            </a:r>
            <a:r>
              <a:rPr lang="en-GB" b="1" dirty="0">
                <a:cs typeface="Courier New" panose="02070309020205020404" pitchFamily="49" charset="0"/>
              </a:rPr>
              <a:t>, </a:t>
            </a:r>
            <a:r>
              <a:rPr lang="en-GB" b="1" i="1" dirty="0">
                <a:cs typeface="Courier New" panose="02070309020205020404" pitchFamily="49" charset="0"/>
              </a:rPr>
              <a:t>value</a:t>
            </a:r>
            <a:r>
              <a:rPr lang="en-GB" b="1" dirty="0">
                <a:cs typeface="Courier New" panose="02070309020205020404" pitchFamily="49" charset="0"/>
              </a:rPr>
              <a:t>)</a:t>
            </a:r>
            <a:r>
              <a:rPr lang="en-GB" dirty="0"/>
              <a:t>: </a:t>
            </a:r>
            <a:r>
              <a:rPr lang="en-GB" dirty="0">
                <a:latin typeface="+mn-lt"/>
              </a:rPr>
              <a:t>Returns NULL if the column or variable is </a:t>
            </a:r>
            <a:r>
              <a:rPr lang="en-GB" i="1" dirty="0">
                <a:latin typeface="+mn-lt"/>
              </a:rPr>
              <a:t>value</a:t>
            </a:r>
            <a:endParaRPr lang="en-GB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GB" b="1" dirty="0">
                <a:cs typeface="Courier New" panose="02070309020205020404" pitchFamily="49" charset="0"/>
              </a:rPr>
              <a:t>COALESCE(</a:t>
            </a:r>
            <a:r>
              <a:rPr lang="en-GB" b="1" i="1" dirty="0">
                <a:cs typeface="Courier New" panose="02070309020205020404" pitchFamily="49" charset="0"/>
              </a:rPr>
              <a:t>column/variable1</a:t>
            </a:r>
            <a:r>
              <a:rPr lang="en-GB" b="1" dirty="0">
                <a:cs typeface="Courier New" panose="02070309020205020404" pitchFamily="49" charset="0"/>
              </a:rPr>
              <a:t>, </a:t>
            </a:r>
            <a:r>
              <a:rPr lang="en-GB" b="1" i="1" dirty="0">
                <a:cs typeface="Courier New" panose="02070309020205020404" pitchFamily="49" charset="0"/>
              </a:rPr>
              <a:t>column/variable2,</a:t>
            </a:r>
            <a:r>
              <a:rPr lang="en-GB" b="1" dirty="0">
                <a:cs typeface="Courier New" panose="02070309020205020404" pitchFamily="49" charset="0"/>
              </a:rPr>
              <a:t> ...)</a:t>
            </a:r>
            <a:r>
              <a:rPr lang="en-GB" dirty="0"/>
              <a:t>: </a:t>
            </a:r>
            <a:r>
              <a:rPr lang="en-GB" dirty="0">
                <a:latin typeface="+mn-lt"/>
              </a:rPr>
              <a:t>Returns the value of the first non-NULL column or variable in the list</a:t>
            </a:r>
            <a:endParaRPr lang="en-GB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722919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95D6-FDD0-49E1-B543-A025FC04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Get started with Transact-SQL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7EE987-F6C8-C36D-D844-712DB46B00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1815882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Explore the </a:t>
            </a:r>
            <a:r>
              <a:rPr lang="en-US" sz="2200" i="1" dirty="0" err="1">
                <a:latin typeface="+mn-lt"/>
              </a:rPr>
              <a:t>AdventureWorksLT</a:t>
            </a:r>
            <a:r>
              <a:rPr lang="en-US" sz="2200" dirty="0">
                <a:latin typeface="+mn-lt"/>
              </a:rPr>
              <a:t> database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Use SELECT queries to retrieve data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Handle NULL values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Work with data types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2EECE8-74BC-F6EB-7935-F65534AB6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0C47A5F-028D-96C6-A9FE-E61AFF4EFCA6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9" name="Picture 33">
              <a:extLst>
                <a:ext uri="{FF2B5EF4-FFF2-40B4-BE49-F238E27FC236}">
                  <a16:creationId xmlns:a16="http://schemas.microsoft.com/office/drawing/2014/main" id="{6BE96B84-F9CD-73AE-9F7C-341789B4D0F7}"/>
                </a:ext>
              </a:extLst>
            </p:cNvPr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2538012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E5FCF-B252-4FCE-BD44-0A5779C8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2E9A645-B4CE-EB95-766B-2D229D974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2630" y="1628430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1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F9AFD8-5522-363A-ED1E-6684EF91F3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4" y="1464821"/>
            <a:ext cx="9166225" cy="646331"/>
          </a:xfrm>
        </p:spPr>
        <p:txBody>
          <a:bodyPr/>
          <a:lstStyle/>
          <a:p>
            <a:pPr defTabSz="932742">
              <a:buSzTx/>
              <a:defRPr/>
            </a:pPr>
            <a:r>
              <a:rPr lang="en-US" dirty="0"/>
              <a:t>You must return the </a:t>
            </a:r>
            <a:r>
              <a:rPr lang="en-US" i="1" dirty="0"/>
              <a:t>Name</a:t>
            </a:r>
            <a:r>
              <a:rPr lang="en-US" dirty="0"/>
              <a:t> and </a:t>
            </a:r>
            <a:r>
              <a:rPr lang="en-US" i="1" dirty="0"/>
              <a:t>Price</a:t>
            </a:r>
            <a:r>
              <a:rPr lang="en-US" dirty="0"/>
              <a:t> columns from a table named </a:t>
            </a:r>
            <a:r>
              <a:rPr lang="en-US" i="1" dirty="0"/>
              <a:t>Product</a:t>
            </a:r>
            <a:r>
              <a:rPr lang="en-US" dirty="0"/>
              <a:t> in the </a:t>
            </a:r>
            <a:r>
              <a:rPr lang="en-US" i="1" dirty="0"/>
              <a:t>Production</a:t>
            </a:r>
            <a:r>
              <a:rPr lang="en-US" dirty="0"/>
              <a:t> schema. In the resulting rowset, you want the </a:t>
            </a:r>
            <a:r>
              <a:rPr lang="en-US" i="1" dirty="0"/>
              <a:t>Name</a:t>
            </a:r>
            <a:r>
              <a:rPr lang="en-US" dirty="0"/>
              <a:t> column to be named </a:t>
            </a:r>
            <a:r>
              <a:rPr lang="en-US" i="1" dirty="0"/>
              <a:t>ProductName</a:t>
            </a:r>
            <a:r>
              <a:rPr lang="en-US" dirty="0"/>
              <a:t>. Which of the following Transact-SQL statements should you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42E75-42C6-1915-628D-6D8020809A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149252"/>
            <a:ext cx="8775098" cy="656590"/>
          </a:xfrm>
        </p:spPr>
        <p:txBody>
          <a:bodyPr/>
          <a:lstStyle/>
          <a:p>
            <a:pPr marL="288925" indent="-288925" defTabSz="932742">
              <a:spcBef>
                <a:spcPts val="0"/>
              </a:spcBef>
              <a:spcAft>
                <a:spcPts val="400"/>
              </a:spcAft>
              <a:buSzTx/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SELECT * FROM Product AS Production.Product;</a:t>
            </a:r>
          </a:p>
          <a:p>
            <a:pPr marL="288925" indent="-288925" defTabSz="932742">
              <a:spcBef>
                <a:spcPts val="0"/>
              </a:spcBef>
              <a:spcAft>
                <a:spcPts val="400"/>
              </a:spcAft>
              <a:buSzTx/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SELECT Name AS ProductName, Price FROM Production.Product;</a:t>
            </a:r>
          </a:p>
          <a:p>
            <a:pPr marL="288925" indent="-288925" defTabSz="932742">
              <a:spcBef>
                <a:spcPts val="0"/>
              </a:spcBef>
              <a:spcAft>
                <a:spcPts val="400"/>
              </a:spcAft>
              <a:buSzTx/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SELECT ProductName, Price FROM Production.Product;</a:t>
            </a:r>
          </a:p>
        </p:txBody>
      </p:sp>
      <p:sp>
        <p:nvSpPr>
          <p:cNvPr id="32" name="Graphic 26" descr="Checkmark on Rows and Columns">
            <a:extLst>
              <a:ext uri="{FF2B5EF4-FFF2-40B4-BE49-F238E27FC236}">
                <a16:creationId xmlns:a16="http://schemas.microsoft.com/office/drawing/2014/main" id="{35D58D1C-5FBD-6CD9-FFE2-F6F067FD7974}"/>
              </a:ext>
            </a:extLst>
          </p:cNvPr>
          <p:cNvSpPr/>
          <p:nvPr/>
        </p:nvSpPr>
        <p:spPr>
          <a:xfrm>
            <a:off x="1343135" y="2384470"/>
            <a:ext cx="118954" cy="83550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5B03D0-9D4F-1518-C3BC-71EFA1CBE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2630" y="3152043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2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81FF9A1-1185-1F0B-5D97-6A8358778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4" y="2988433"/>
            <a:ext cx="9166225" cy="646331"/>
          </a:xfrm>
        </p:spPr>
        <p:txBody>
          <a:bodyPr/>
          <a:lstStyle/>
          <a:p>
            <a:pPr>
              <a:spcAft>
                <a:spcPts val="0"/>
              </a:spcAft>
              <a:defRPr/>
            </a:pPr>
            <a:r>
              <a:rPr lang="en-US" dirty="0"/>
              <a:t>You must retrieve data from a column that is defined as char(1). If the value in the column is a digit between 0 and 9, the query should return it as an integer value. Otherwise, the query should return NULL.</a:t>
            </a:r>
          </a:p>
          <a:p>
            <a:pPr>
              <a:spcAft>
                <a:spcPts val="0"/>
              </a:spcAft>
              <a:defRPr/>
            </a:pPr>
            <a:r>
              <a:rPr lang="en-US" dirty="0"/>
              <a:t>Which function should you use?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FA7565D-D102-B470-AEE4-42E42933368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672864"/>
            <a:ext cx="8775098" cy="656590"/>
          </a:xfrm>
        </p:spPr>
        <p:txBody>
          <a:bodyPr/>
          <a:lstStyle/>
          <a:p>
            <a:pPr marL="288925" indent="-288925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CAST</a:t>
            </a:r>
          </a:p>
          <a:p>
            <a:pPr marL="288925" indent="-288925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NULLIF</a:t>
            </a:r>
          </a:p>
          <a:p>
            <a:pPr marL="288925" indent="-288925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TRY_CONVERT</a:t>
            </a:r>
            <a:endParaRPr lang="en-IN" sz="1200" dirty="0">
              <a:latin typeface="Consolas" panose="020B0609020204030204" pitchFamily="49" charset="0"/>
            </a:endParaRPr>
          </a:p>
        </p:txBody>
      </p:sp>
      <p:sp>
        <p:nvSpPr>
          <p:cNvPr id="34" name="Graphic 26" descr="Checkmark on Rows and Columns">
            <a:extLst>
              <a:ext uri="{FF2B5EF4-FFF2-40B4-BE49-F238E27FC236}">
                <a16:creationId xmlns:a16="http://schemas.microsoft.com/office/drawing/2014/main" id="{DB2CB9AB-9A81-2A09-6E69-B39B75E8371E}"/>
              </a:ext>
            </a:extLst>
          </p:cNvPr>
          <p:cNvSpPr/>
          <p:nvPr/>
        </p:nvSpPr>
        <p:spPr>
          <a:xfrm>
            <a:off x="1343135" y="4134198"/>
            <a:ext cx="118954" cy="83550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6B443C4-1F01-6E59-EDC1-F00ABAD58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2630" y="4694705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3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DCD65B-D9BB-BFEE-F212-9CC77B7F69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4" y="4531096"/>
            <a:ext cx="9166225" cy="646331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You must return the </a:t>
            </a:r>
            <a:r>
              <a:rPr lang="en-US" i="1" dirty="0">
                <a:latin typeface="+mj-lt"/>
              </a:rPr>
              <a:t>Cellphone</a:t>
            </a:r>
            <a:r>
              <a:rPr lang="en-US" dirty="0">
                <a:latin typeface="+mj-lt"/>
              </a:rPr>
              <a:t> column from the </a:t>
            </a:r>
            <a:r>
              <a:rPr lang="en-US" i="1" dirty="0">
                <a:latin typeface="+mj-lt"/>
              </a:rPr>
              <a:t>Sales.Customer </a:t>
            </a:r>
            <a:r>
              <a:rPr lang="en-US" dirty="0">
                <a:latin typeface="+mj-lt"/>
              </a:rPr>
              <a:t>table. </a:t>
            </a:r>
            <a:r>
              <a:rPr lang="en-US" i="1" dirty="0">
                <a:latin typeface="+mj-lt"/>
              </a:rPr>
              <a:t>Cellphone</a:t>
            </a:r>
            <a:r>
              <a:rPr lang="en-US" dirty="0">
                <a:latin typeface="+mj-lt"/>
              </a:rPr>
              <a:t> is a varchar column that permits NULL values. For rows where the </a:t>
            </a:r>
            <a:r>
              <a:rPr lang="en-US" i="1" dirty="0">
                <a:latin typeface="+mj-lt"/>
              </a:rPr>
              <a:t>Cellphone</a:t>
            </a:r>
            <a:r>
              <a:rPr lang="en-US" dirty="0">
                <a:latin typeface="+mj-lt"/>
              </a:rPr>
              <a:t> value is NULL, your query should return the text 'None'. What query should you use?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E03AA5E-B02D-6B6E-B1E3-655677F330B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5215527"/>
            <a:ext cx="8775098" cy="656590"/>
          </a:xfrm>
        </p:spPr>
        <p:txBody>
          <a:bodyPr/>
          <a:lstStyle/>
          <a:p>
            <a:pPr marL="288925" indent="-28892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SELECT ISNULL(Cellphone, 'None') AS Cellphone FROM Sales.Customer;</a:t>
            </a:r>
          </a:p>
          <a:p>
            <a:pPr marL="288925" indent="-28892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SELECT NULLIF(Cellphone, 'None') AS Cellphone FROM Sales.Customer;</a:t>
            </a:r>
          </a:p>
          <a:p>
            <a:pPr marL="288925" indent="-28892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SELECT CONVERT(varchar, Cellphone) AS None FROM Sales.Customer;</a:t>
            </a:r>
          </a:p>
        </p:txBody>
      </p:sp>
      <p:sp>
        <p:nvSpPr>
          <p:cNvPr id="36" name="Graphic 26" descr="Checkmark on Rows and Columns">
            <a:extLst>
              <a:ext uri="{FF2B5EF4-FFF2-40B4-BE49-F238E27FC236}">
                <a16:creationId xmlns:a16="http://schemas.microsoft.com/office/drawing/2014/main" id="{24B4917F-3565-3CE6-7929-143F742FE81E}"/>
              </a:ext>
            </a:extLst>
          </p:cNvPr>
          <p:cNvSpPr/>
          <p:nvPr/>
        </p:nvSpPr>
        <p:spPr>
          <a:xfrm>
            <a:off x="1343135" y="5223013"/>
            <a:ext cx="118954" cy="83550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667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FD3162-DA9E-4D67-9F87-E583DE6D64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Closing slide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923217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3" y="2813447"/>
            <a:ext cx="4827588" cy="1231106"/>
          </a:xfrm>
        </p:spPr>
        <p:txBody>
          <a:bodyPr/>
          <a:lstStyle/>
          <a:p>
            <a:r>
              <a:rPr lang="en-US" dirty="0"/>
              <a:t>1: Getting started with Transact-SQL</a:t>
            </a:r>
          </a:p>
        </p:txBody>
      </p:sp>
    </p:spTree>
    <p:extLst>
      <p:ext uri="{BB962C8B-B14F-4D97-AF65-F5344CB8AC3E}">
        <p14:creationId xmlns:p14="http://schemas.microsoft.com/office/powerpoint/2010/main" val="30186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A8CEC8-3437-DBE1-B143-E39465B27451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  <a:hlinkClick r:id="rId3"/>
              </a:rPr>
              <a:t>https://</a:t>
            </a: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  <a:hlinkClick r:id="rId3"/>
              </a:rPr>
              <a:t>youtu.be</a:t>
            </a: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  <a:hlinkClick r:id="rId3"/>
              </a:rPr>
              <a:t>/ob8zvndqHc0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510498-F3D4-FDA6-53B7-08BFB2D60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 descr="BAN5013-InPerson-Setup">
            <a:hlinkClick r:id="" action="ppaction://media"/>
            <a:extLst>
              <a:ext uri="{FF2B5EF4-FFF2-40B4-BE49-F238E27FC236}">
                <a16:creationId xmlns:a16="http://schemas.microsoft.com/office/drawing/2014/main" id="{6B49B89F-3FDE-5FF6-670B-FFA239ACC1E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54551" y="625033"/>
            <a:ext cx="9144000" cy="62329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B76D15-E23A-4FF9-9D56-C3C7070C9878}"/>
              </a:ext>
            </a:extLst>
          </p:cNvPr>
          <p:cNvSpPr txBox="1"/>
          <p:nvPr/>
        </p:nvSpPr>
        <p:spPr>
          <a:xfrm>
            <a:off x="6307716" y="97073"/>
            <a:ext cx="494713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Lab Setup</a:t>
            </a:r>
          </a:p>
        </p:txBody>
      </p:sp>
    </p:spTree>
    <p:extLst>
      <p:ext uri="{BB962C8B-B14F-4D97-AF65-F5344CB8AC3E}">
        <p14:creationId xmlns:p14="http://schemas.microsoft.com/office/powerpoint/2010/main" val="42862026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271B4-50FD-ABA4-809C-ED6D65D2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586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6291F-69E0-EC57-0737-4B21D8D35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111914-C0E3-10A2-666D-A4A627084AEA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  <a:hlinkClick r:id="rId3"/>
              </a:rPr>
              <a:t>https://</a:t>
            </a: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  <a:hlinkClick r:id="rId3"/>
              </a:rPr>
              <a:t>youtu.be</a:t>
            </a: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  <a:hlinkClick r:id="rId3"/>
              </a:rPr>
              <a:t>/PF4nnzmiam8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FF0F2E-1340-BDB5-B78C-F505ECCE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Online Media 1" descr="BAN5013-ExtraCredit-Submission">
            <a:hlinkClick r:id="" action="ppaction://media"/>
            <a:extLst>
              <a:ext uri="{FF2B5EF4-FFF2-40B4-BE49-F238E27FC236}">
                <a16:creationId xmlns:a16="http://schemas.microsoft.com/office/drawing/2014/main" id="{7E497924-39AD-4FA6-71AE-440F29FB28B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19384" y="589085"/>
            <a:ext cx="8503139" cy="6377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6B1B92-F276-B95D-3D6E-C7195301C54E}"/>
              </a:ext>
            </a:extLst>
          </p:cNvPr>
          <p:cNvSpPr txBox="1"/>
          <p:nvPr/>
        </p:nvSpPr>
        <p:spPr>
          <a:xfrm>
            <a:off x="6307716" y="97073"/>
            <a:ext cx="494713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Lab Submission</a:t>
            </a:r>
          </a:p>
        </p:txBody>
      </p:sp>
    </p:spTree>
    <p:extLst>
      <p:ext uri="{BB962C8B-B14F-4D97-AF65-F5344CB8AC3E}">
        <p14:creationId xmlns:p14="http://schemas.microsoft.com/office/powerpoint/2010/main" val="2412098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tIns="0" rIns="0" bIns="0">
            <a:noAutofit/>
          </a:bodyPr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6C109A84-7418-9040-49CB-47E749AD1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830997"/>
          </a:xfrm>
        </p:spPr>
        <p:txBody>
          <a:bodyPr>
            <a:spAutoFit/>
          </a:bodyPr>
          <a:lstStyle/>
          <a:p>
            <a:pPr marL="292100" indent="-292100"/>
            <a:r>
              <a:rPr lang="en-US" dirty="0"/>
              <a:t>Introduction to Transact-SQL</a:t>
            </a:r>
          </a:p>
          <a:p>
            <a:pPr marL="292100" indent="-292100"/>
            <a:r>
              <a:rPr lang="en-US" dirty="0"/>
              <a:t>Using the SELECT Statement</a:t>
            </a:r>
          </a:p>
        </p:txBody>
      </p:sp>
    </p:spTree>
    <p:extLst>
      <p:ext uri="{BB962C8B-B14F-4D97-AF65-F5344CB8AC3E}">
        <p14:creationId xmlns:p14="http://schemas.microsoft.com/office/powerpoint/2010/main" val="424467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813447"/>
            <a:ext cx="6345239" cy="1231106"/>
          </a:xfrm>
        </p:spPr>
        <p:txBody>
          <a:bodyPr/>
          <a:lstStyle/>
          <a:p>
            <a:r>
              <a:rPr lang="en-US" dirty="0"/>
              <a:t>1: Introduction to </a:t>
            </a:r>
            <a:br>
              <a:rPr lang="en-US" dirty="0"/>
            </a:br>
            <a:r>
              <a:rPr lang="en-US" dirty="0"/>
              <a:t>Transact-SQL</a:t>
            </a:r>
          </a:p>
        </p:txBody>
      </p:sp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05397B-4AD9-33BC-3552-7A2E588F5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4" name="Graphic 83">
            <a:extLst>
              <a:ext uri="{FF2B5EF4-FFF2-40B4-BE49-F238E27FC236}">
                <a16:creationId xmlns:a16="http://schemas.microsoft.com/office/drawing/2014/main" id="{B97523BA-452B-7D80-B81E-961C122EB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5384" y="4122777"/>
            <a:ext cx="2374032" cy="237403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7294CC06-CE0C-1472-9917-3799E619A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0199" y="716690"/>
            <a:ext cx="2184400" cy="2184400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D9CADD9-69BD-7B58-4209-422E11E5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554885" y="2730095"/>
            <a:ext cx="0" cy="1664105"/>
          </a:xfrm>
          <a:prstGeom prst="straightConnector1">
            <a:avLst/>
          </a:prstGeom>
          <a:noFill/>
          <a:ln w="69850" cap="flat" cmpd="sng" algn="ctr">
            <a:solidFill>
              <a:schemeClr val="bg1">
                <a:lumMod val="50000"/>
              </a:schemeClr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1CA2C5E-0E52-ADB5-683E-DCC19FCB9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569274" y="2809922"/>
            <a:ext cx="1" cy="1529798"/>
          </a:xfrm>
          <a:prstGeom prst="straightConnector1">
            <a:avLst/>
          </a:prstGeom>
          <a:noFill/>
          <a:ln w="69850" cap="flat" cmpd="sng" algn="ctr">
            <a:solidFill>
              <a:schemeClr val="bg1">
                <a:lumMod val="50000"/>
              </a:schemeClr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9565D59-FD32-39AF-1FBE-4B293014A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35199" y="3190876"/>
            <a:ext cx="864019" cy="339382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SELECT…</a:t>
            </a:r>
          </a:p>
        </p:txBody>
      </p:sp>
      <p:graphicFrame>
        <p:nvGraphicFramePr>
          <p:cNvPr id="89" name="Table 12">
            <a:extLst>
              <a:ext uri="{FF2B5EF4-FFF2-40B4-BE49-F238E27FC236}">
                <a16:creationId xmlns:a16="http://schemas.microsoft.com/office/drawing/2014/main" id="{07C69828-81EB-BE5C-16B2-F376A1139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777027"/>
              </p:ext>
            </p:extLst>
          </p:nvPr>
        </p:nvGraphicFramePr>
        <p:xfrm>
          <a:off x="8978168" y="3034291"/>
          <a:ext cx="1518536" cy="954928"/>
        </p:xfrm>
        <a:graphic>
          <a:graphicData uri="http://schemas.openxmlformats.org/drawingml/2006/table">
            <a:tbl>
              <a:tblPr firstRow="1" bandRow="1"/>
              <a:tblGrid>
                <a:gridCol w="379634">
                  <a:extLst>
                    <a:ext uri="{9D8B030D-6E8A-4147-A177-3AD203B41FA5}">
                      <a16:colId xmlns:a16="http://schemas.microsoft.com/office/drawing/2014/main" val="3233682972"/>
                    </a:ext>
                  </a:extLst>
                </a:gridCol>
                <a:gridCol w="379634">
                  <a:extLst>
                    <a:ext uri="{9D8B030D-6E8A-4147-A177-3AD203B41FA5}">
                      <a16:colId xmlns:a16="http://schemas.microsoft.com/office/drawing/2014/main" val="199063556"/>
                    </a:ext>
                  </a:extLst>
                </a:gridCol>
                <a:gridCol w="379634">
                  <a:extLst>
                    <a:ext uri="{9D8B030D-6E8A-4147-A177-3AD203B41FA5}">
                      <a16:colId xmlns:a16="http://schemas.microsoft.com/office/drawing/2014/main" val="1589503088"/>
                    </a:ext>
                  </a:extLst>
                </a:gridCol>
                <a:gridCol w="379634">
                  <a:extLst>
                    <a:ext uri="{9D8B030D-6E8A-4147-A177-3AD203B41FA5}">
                      <a16:colId xmlns:a16="http://schemas.microsoft.com/office/drawing/2014/main" val="2416147086"/>
                    </a:ext>
                  </a:extLst>
                </a:gridCol>
              </a:tblGrid>
              <a:tr h="23700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01657"/>
                  </a:ext>
                </a:extLst>
              </a:tr>
              <a:tr h="23700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468487"/>
                  </a:ext>
                </a:extLst>
              </a:tr>
              <a:tr h="23700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544604"/>
                  </a:ext>
                </a:extLst>
              </a:tr>
              <a:tr h="23700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6824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492443"/>
          </a:xfrm>
        </p:spPr>
        <p:txBody>
          <a:bodyPr/>
          <a:lstStyle/>
          <a:p>
            <a:r>
              <a:rPr lang="en-US" dirty="0"/>
              <a:t>What is Transact-SQL?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67391-621E-3969-8488-2E05828431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3783" cy="3600986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Structured Query Language (SQL)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Developed in the 1970s as a language for </a:t>
            </a:r>
            <a:br>
              <a:rPr lang="en-US" dirty="0"/>
            </a:br>
            <a:r>
              <a:rPr lang="en-US" dirty="0"/>
              <a:t>querying databases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Adopted as a standard by ANSI and ISO </a:t>
            </a:r>
            <a:br>
              <a:rPr lang="en-US" dirty="0"/>
            </a:br>
            <a:r>
              <a:rPr lang="en-US" dirty="0"/>
              <a:t>standards bodies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Widely used across multiple database systems</a:t>
            </a:r>
          </a:p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Microsoft’s implementation is Transact-SQL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Often referred to as T-SQL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Query language for SQL Server, Azure SQL Database, and other Microsoft relational database services</a:t>
            </a:r>
          </a:p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SQL is </a:t>
            </a:r>
            <a:r>
              <a:rPr lang="en-US" i="1" dirty="0">
                <a:latin typeface="+mj-lt"/>
              </a:rPr>
              <a:t>declarative</a:t>
            </a:r>
            <a:r>
              <a:rPr lang="en-US" dirty="0">
                <a:latin typeface="+mj-lt"/>
              </a:rPr>
              <a:t>, not </a:t>
            </a:r>
            <a:r>
              <a:rPr lang="en-US" i="1" dirty="0">
                <a:latin typeface="+mj-lt"/>
              </a:rPr>
              <a:t>procedural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Describe what you want, don’t specify steps</a:t>
            </a:r>
          </a:p>
        </p:txBody>
      </p:sp>
    </p:spTree>
    <p:extLst>
      <p:ext uri="{BB962C8B-B14F-4D97-AF65-F5344CB8AC3E}">
        <p14:creationId xmlns:p14="http://schemas.microsoft.com/office/powerpoint/2010/main" val="2557989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Relational databases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7AE3FCD-D584-B41C-D2A7-4741593566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187106" cy="83099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Entities are represented as </a:t>
            </a:r>
            <a:r>
              <a:rPr lang="en-US" sz="1800" i="1" dirty="0"/>
              <a:t>relations</a:t>
            </a:r>
            <a:r>
              <a:rPr lang="en-US" sz="1800" dirty="0"/>
              <a:t> (tables), </a:t>
            </a:r>
            <a:br>
              <a:rPr lang="en-US" sz="1800" dirty="0"/>
            </a:br>
            <a:r>
              <a:rPr lang="en-US" sz="1800" dirty="0"/>
              <a:t>in which their attributes are represented as domains (columns)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D6B2190-A4CE-A645-0CAA-555CDA6F7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83099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Most relational databases are </a:t>
            </a:r>
            <a:r>
              <a:rPr lang="en-US" sz="1800" i="1" dirty="0"/>
              <a:t>normalized</a:t>
            </a:r>
            <a:r>
              <a:rPr lang="en-US" sz="1800" dirty="0"/>
              <a:t>, with relationships defined between tables through primary and foreign </a:t>
            </a:r>
            <a:r>
              <a:rPr lang="en-US" sz="1800" i="1" dirty="0"/>
              <a:t>keys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4BDC1C-ADB8-2CD0-3C76-DB24663E5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0" y="1152766"/>
            <a:ext cx="12192000" cy="3444634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4" name="Tab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988699"/>
              </p:ext>
            </p:extLst>
          </p:nvPr>
        </p:nvGraphicFramePr>
        <p:xfrm>
          <a:off x="606661" y="1248005"/>
          <a:ext cx="3069022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j-lt"/>
                        </a:rPr>
                        <a:t>Customer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CustomerID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FirstName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LastName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Dan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Drayton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Aisha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Witt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Rosie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Reeves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2" name="Elbow Connector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2"/>
            <a:endCxn id="4" idx="2"/>
          </p:cNvCxnSpPr>
          <p:nvPr/>
        </p:nvCxnSpPr>
        <p:spPr>
          <a:xfrm rot="5400000" flipH="1">
            <a:off x="3101254" y="704532"/>
            <a:ext cx="1595291" cy="5486400"/>
          </a:xfrm>
          <a:prstGeom prst="bentConnector3">
            <a:avLst>
              <a:gd name="adj1" fmla="val -9603"/>
            </a:avLst>
          </a:prstGeom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836919"/>
              </p:ext>
            </p:extLst>
          </p:nvPr>
        </p:nvGraphicFramePr>
        <p:xfrm>
          <a:off x="3998772" y="2777364"/>
          <a:ext cx="3207546" cy="1468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3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803">
                <a:tc gridSpan="3"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j-lt"/>
                        </a:rPr>
                        <a:t>SalesOrderHeader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803"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OrderID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OrderDate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CustomerID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80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1/1/2015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80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1/1/2015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80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1/2/2015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6" name="Elbow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 flipV="1">
            <a:off x="3998773" y="2095499"/>
            <a:ext cx="3327377" cy="1143001"/>
          </a:xfrm>
          <a:prstGeom prst="bentConnector3">
            <a:avLst>
              <a:gd name="adj1" fmla="val 105737"/>
            </a:avLst>
          </a:prstGeom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675674"/>
              </p:ext>
            </p:extLst>
          </p:nvPr>
        </p:nvGraphicFramePr>
        <p:xfrm>
          <a:off x="7326149" y="1248005"/>
          <a:ext cx="3653413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j-lt"/>
                        </a:rPr>
                        <a:t>SalesOrderDetail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  <a:latin typeface="+mj-lt"/>
                        </a:rPr>
                        <a:t>OrderID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  <a:latin typeface="+mj-lt"/>
                        </a:rPr>
                        <a:t>LineItemNo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  <a:latin typeface="+mj-lt"/>
                        </a:rPr>
                        <a:t>ProductID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  <a:latin typeface="+mj-lt"/>
                        </a:rPr>
                        <a:t>Quantity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3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528945"/>
              </p:ext>
            </p:extLst>
          </p:nvPr>
        </p:nvGraphicFramePr>
        <p:xfrm>
          <a:off x="7952888" y="3037512"/>
          <a:ext cx="3653412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7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7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6833">
                <a:tc gridSpan="3"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j-lt"/>
                        </a:rPr>
                        <a:t>Product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833"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ProductID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Name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ListPrice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83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Widget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2.99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83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Gizmo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1.79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83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Thingybob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3.49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7" name="Elbow Connector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 flipH="1">
            <a:off x="8950053" y="3564330"/>
            <a:ext cx="1518789" cy="140294"/>
          </a:xfrm>
          <a:prstGeom prst="bentConnector5">
            <a:avLst>
              <a:gd name="adj1" fmla="val 5347"/>
              <a:gd name="adj2" fmla="val -1266145"/>
              <a:gd name="adj3" fmla="val 108779"/>
            </a:avLst>
          </a:prstGeom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40180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0</TotalTime>
  <Words>1137</Words>
  <Application>Microsoft Macintosh PowerPoint</Application>
  <PresentationFormat>Widescreen</PresentationFormat>
  <Paragraphs>286</Paragraphs>
  <Slides>19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Consolas</vt:lpstr>
      <vt:lpstr>Courier New</vt:lpstr>
      <vt:lpstr>Segoe UI</vt:lpstr>
      <vt:lpstr>Segoe UI Black</vt:lpstr>
      <vt:lpstr>Segoe UI Semibold</vt:lpstr>
      <vt:lpstr>Wingdings</vt:lpstr>
      <vt:lpstr>LIGHT MODE</vt:lpstr>
      <vt:lpstr>Please See Me Today before leaving: </vt:lpstr>
      <vt:lpstr>1: Getting started with Transact-SQL</vt:lpstr>
      <vt:lpstr>PowerPoint Presentation</vt:lpstr>
      <vt:lpstr>PowerPoint Presentation</vt:lpstr>
      <vt:lpstr>PowerPoint Presentation</vt:lpstr>
      <vt:lpstr>Agenda </vt:lpstr>
      <vt:lpstr>1: Introduction to  Transact-SQL</vt:lpstr>
      <vt:lpstr>What is Transact-SQL?</vt:lpstr>
      <vt:lpstr>Relational databases</vt:lpstr>
      <vt:lpstr>Schemas and object names</vt:lpstr>
      <vt:lpstr>SQL statement types</vt:lpstr>
      <vt:lpstr>2: Using the SELECT statement</vt:lpstr>
      <vt:lpstr>The SELECT statement</vt:lpstr>
      <vt:lpstr>Basic SELECT query examples</vt:lpstr>
      <vt:lpstr>Data types</vt:lpstr>
      <vt:lpstr>NULL values</vt:lpstr>
      <vt:lpstr>Lab: Get started with Transact-SQL</vt:lpstr>
      <vt:lpstr>Review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2023-08-31T18:30:57Z</dcterms:created>
  <dcterms:modified xsi:type="dcterms:W3CDTF">2023-12-08T16:51:34Z</dcterms:modified>
</cp:coreProperties>
</file>